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88" r:id="rId3"/>
    <p:sldId id="276" r:id="rId4"/>
    <p:sldId id="284" r:id="rId5"/>
    <p:sldId id="285" r:id="rId6"/>
    <p:sldId id="286" r:id="rId7"/>
    <p:sldId id="287" r:id="rId8"/>
    <p:sldId id="279" r:id="rId9"/>
    <p:sldId id="281" r:id="rId10"/>
    <p:sldId id="282" r:id="rId11"/>
    <p:sldId id="283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79499" autoAdjust="0"/>
  </p:normalViewPr>
  <p:slideViewPr>
    <p:cSldViewPr snapToGrid="0">
      <p:cViewPr varScale="1">
        <p:scale>
          <a:sx n="82" d="100"/>
          <a:sy n="82" d="100"/>
        </p:scale>
        <p:origin x="87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45205-9BFE-4D23-9B8C-CC0514BD175E}" type="datetimeFigureOut">
              <a:rPr lang="en-GB" smtClean="0"/>
              <a:t>20/10/2016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A2DF6-EF36-454E-BFE1-34E918B76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580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251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350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493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662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945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Virtual Chapter of Pass – Fast growing, great presenters, videos on </a:t>
            </a:r>
            <a:r>
              <a:rPr lang="en-GB" dirty="0" err="1"/>
              <a:t>Youtube</a:t>
            </a:r>
            <a:r>
              <a:rPr lang="en-GB" dirty="0"/>
              <a:t>, interacting</a:t>
            </a:r>
            <a:r>
              <a:rPr lang="en-GB" baseline="0" dirty="0"/>
              <a:t> with Microsoft via </a:t>
            </a:r>
            <a:r>
              <a:rPr lang="en-GB" baseline="0" dirty="0" err="1"/>
              <a:t>Trello,Slack</a:t>
            </a:r>
            <a:r>
              <a:rPr lang="en-GB" baseline="0" dirty="0"/>
              <a:t> and Connect to bring improvements to the sqlserver module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314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</a:t>
            </a:r>
            <a:r>
              <a:rPr lang="en-GB"/>
              <a:t>A</a:t>
            </a:r>
            <a:r>
              <a:rPr lang="en-GB" baseline="0"/>
              <a:t> Question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00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9.jp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2" y="6038706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bareports.i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8125" y="951346"/>
            <a:ext cx="4635694" cy="2004506"/>
          </a:xfrm>
        </p:spPr>
        <p:txBody>
          <a:bodyPr>
            <a:normAutofit/>
          </a:bodyPr>
          <a:lstStyle/>
          <a:p>
            <a:r>
              <a:rPr lang="en-GB" sz="4000" b="1" dirty="0"/>
              <a:t>Automating the install and upgrade of SQL scripts</a:t>
            </a:r>
            <a:endParaRPr lang="en-GB" sz="4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98125" y="3297233"/>
            <a:ext cx="10297583" cy="2126816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Rob Sewell</a:t>
            </a:r>
          </a:p>
          <a:p>
            <a:r>
              <a:rPr lang="en-GB" dirty="0"/>
              <a:t>@</a:t>
            </a:r>
            <a:r>
              <a:rPr lang="en-GB" dirty="0" err="1"/>
              <a:t>sqldbawithbeard</a:t>
            </a:r>
            <a:endParaRPr lang="en-GB" dirty="0"/>
          </a:p>
          <a:p>
            <a:r>
              <a:rPr lang="en-GB" dirty="0"/>
              <a:t>http://sqldbawithAbeard.com</a:t>
            </a:r>
          </a:p>
          <a:p>
            <a:r>
              <a:rPr lang="en-GB" dirty="0"/>
              <a:t>#</a:t>
            </a:r>
            <a:r>
              <a:rPr lang="en-GB" dirty="0" err="1"/>
              <a:t>psconfasia</a:t>
            </a:r>
            <a:endParaRPr lang="en-GB" dirty="0"/>
          </a:p>
          <a:p>
            <a:r>
              <a:rPr lang="en-GB" dirty="0"/>
              <a:t>Slides and Demos available at https://github.com/SQLDBAWithABeard/Presentations/ </a:t>
            </a:r>
          </a:p>
          <a:p>
            <a:r>
              <a:rPr lang="en-GB" dirty="0" err="1"/>
              <a:t>PSConfAsia</a:t>
            </a:r>
            <a:r>
              <a:rPr lang="en-GB" dirty="0"/>
              <a:t> - Using my DBA Database to automate the install and upgrade scripts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181" y="1173019"/>
            <a:ext cx="1155470" cy="19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8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8" y="364230"/>
            <a:ext cx="5491562" cy="47776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67770" y="4151534"/>
            <a:ext cx="3476625" cy="1270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6208" y="5141888"/>
            <a:ext cx="3786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chemeClr val="bg1"/>
                </a:solidFill>
              </a:rPr>
              <a:t>http://www.menshairforum.com/talk/Thread-Beard-Facts-and-Beards-Meme-Facial-Hair-Manly-Knowledge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82962" y="5952626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29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011464" y="1006475"/>
            <a:ext cx="9817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26250" y="4559300"/>
            <a:ext cx="450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http://sqldbawithabeard.com</a:t>
            </a:r>
          </a:p>
          <a:p>
            <a:r>
              <a:rPr lang="en-GB" dirty="0">
                <a:solidFill>
                  <a:schemeClr val="bg1"/>
                </a:solidFill>
              </a:rPr>
              <a:t>https://uk.linkedin.com/in/robsewellsqldba </a:t>
            </a:r>
          </a:p>
          <a:p>
            <a:r>
              <a:rPr lang="en-GB" dirty="0">
                <a:solidFill>
                  <a:schemeClr val="bg1"/>
                </a:solidFill>
              </a:rPr>
              <a:t>mrrobsewell@outlook.com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681" y="1530350"/>
            <a:ext cx="755333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3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8975" y="1120180"/>
            <a:ext cx="110363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Name : Rob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Occupation : DBA, 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Automator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Do-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er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Interests : PowerShell, Automation And SQL (PaaS 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geddit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?)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Website : sqldbawith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A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beard.com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 : @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sqldbawithbeard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Interesting Fact : Has a Beard. (Still) Plays Cricket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Speaker : SQL Saturdays, SQL Relay, PowerShell Conference EU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Community : SQL South West , SQL Saturday Exeter , PowerShell Virtual Chapter, Organiser for PowerShell Conference EU 2017, Officer, Lead for 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dbareports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contributor to 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dbatools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196850"/>
            <a:ext cx="1176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Speaker Questionnaire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513" y="4536500"/>
            <a:ext cx="2973055" cy="2147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099" y="4059894"/>
            <a:ext cx="2205644" cy="22056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95690" y="6037860"/>
            <a:ext cx="3029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4"/>
              </a:rPr>
              <a:t>https://dbareports.io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psdbareports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0019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shall we talk about?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317" y="1609640"/>
            <a:ext cx="6231988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Hundreds or thousands of SQL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Install or update default SQL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Ola Hallengren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DBMail</a:t>
            </a:r>
            <a:r>
              <a:rPr lang="en-GB" sz="2800" dirty="0">
                <a:solidFill>
                  <a:schemeClr val="bg1"/>
                </a:solidFill>
              </a:rPr>
              <a:t> set 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SQL Agent Alerts, Operators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Brent Ozar, Adam Mechanic tools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Extended Event Sessions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bg1"/>
                </a:solidFill>
              </a:rPr>
              <a:t>And anything else you want</a:t>
            </a:r>
            <a:endParaRPr lang="en-GB" sz="2800" dirty="0">
              <a:solidFill>
                <a:schemeClr val="bg1"/>
              </a:solidFill>
            </a:endParaRPr>
          </a:p>
          <a:p>
            <a:pPr lvl="1"/>
            <a:br>
              <a:rPr lang="en-GB" dirty="0"/>
            </a:br>
            <a:endParaRPr lang="en-GB" dirty="0"/>
          </a:p>
          <a:p>
            <a:r>
              <a:rPr lang="en-GB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04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shall we talk about?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6365" y="2313025"/>
            <a:ext cx="65710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Testing and Validation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Ensuring we have what we think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Providing reports for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1</a:t>
            </a:r>
            <a:r>
              <a:rPr lang="en-GB" sz="2800" baseline="30000" dirty="0">
                <a:solidFill>
                  <a:schemeClr val="bg1"/>
                </a:solidFill>
              </a:rPr>
              <a:t>st</a:t>
            </a:r>
            <a:r>
              <a:rPr lang="en-GB" sz="2800" dirty="0">
                <a:solidFill>
                  <a:schemeClr val="bg1"/>
                </a:solidFill>
              </a:rPr>
              <a:t> Line support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357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Using T-SQL Scripts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153" y="1609640"/>
            <a:ext cx="76542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Omnipotent so that they do the same thing whatever the status of the destination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TEST and Test and Test some more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293032" y="4471497"/>
            <a:ext cx="7287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Yup I’m a DBA </a:t>
            </a:r>
            <a:r>
              <a:rPr lang="en-GB" sz="4400" dirty="0">
                <a:solidFill>
                  <a:schemeClr val="bg1"/>
                </a:solidFill>
                <a:sym typeface="Wingdings" panose="05000000000000000000" pitchFamily="2" charset="2"/>
              </a:rPr>
              <a:t> Cautious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81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15" y="1286315"/>
            <a:ext cx="5295900" cy="4229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SQL Database like this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6715" y="2171923"/>
            <a:ext cx="6175716" cy="24314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Or add it to </a:t>
            </a:r>
            <a:r>
              <a:rPr lang="en-GB" sz="4000" dirty="0" err="1">
                <a:solidFill>
                  <a:schemeClr val="bg1"/>
                </a:solidFill>
              </a:rPr>
              <a:t>dbareports</a:t>
            </a:r>
            <a:r>
              <a:rPr lang="en-GB" sz="4000" dirty="0">
                <a:solidFill>
                  <a:schemeClr val="bg1"/>
                </a:solidFill>
              </a:rPr>
              <a:t>  </a:t>
            </a:r>
            <a:r>
              <a:rPr lang="en-GB" sz="4000" dirty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</a:p>
          <a:p>
            <a:r>
              <a:rPr lang="en-GB" sz="4000" dirty="0">
                <a:solidFill>
                  <a:schemeClr val="bg1"/>
                </a:solidFill>
                <a:sym typeface="Wingdings" panose="05000000000000000000" pitchFamily="2" charset="2"/>
              </a:rPr>
              <a:t>http://dbareports.io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2" y="3635669"/>
            <a:ext cx="2805929" cy="690690"/>
          </a:xfrm>
          <a:prstGeom prst="rect">
            <a:avLst/>
          </a:prstGeom>
          <a:solidFill>
            <a:srgbClr val="FFC000"/>
          </a:solidFill>
        </p:spPr>
      </p:pic>
    </p:spTree>
    <p:extLst>
      <p:ext uri="{BB962C8B-B14F-4D97-AF65-F5344CB8AC3E}">
        <p14:creationId xmlns:p14="http://schemas.microsoft.com/office/powerpoint/2010/main" val="65227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 it with Pester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7731" y="1806587"/>
            <a:ext cx="844203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Pester - https://github.com/pester/Pester</a:t>
            </a:r>
          </a:p>
          <a:p>
            <a:endParaRPr lang="en-GB" dirty="0"/>
          </a:p>
          <a:p>
            <a:r>
              <a:rPr lang="en-GB" dirty="0">
                <a:solidFill>
                  <a:schemeClr val="bg1"/>
                </a:solidFill>
              </a:rPr>
              <a:t>Used for TDD but also for Environmental Validation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You can get started here</a:t>
            </a:r>
          </a:p>
          <a:p>
            <a:r>
              <a:rPr lang="en-GB" dirty="0">
                <a:solidFill>
                  <a:schemeClr val="bg1"/>
                </a:solidFill>
              </a:rPr>
              <a:t>https://mcpmag.com/articles/2016/05/19/test-powershell-modules-with-pester.aspx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And see an Active Directory example here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https://pshirwin.wordpress.com/2016/04/08/active-directory-operations-test/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20" y="1303606"/>
            <a:ext cx="95821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8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514" y="0"/>
            <a:ext cx="386148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737" y="1369983"/>
            <a:ext cx="77276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solidFill>
                  <a:schemeClr val="bg1"/>
                </a:solidFill>
              </a:rPr>
              <a:t>MUST BE TIME </a:t>
            </a:r>
          </a:p>
          <a:p>
            <a:pPr algn="ctr"/>
            <a:r>
              <a:rPr lang="en-GB" sz="8800" dirty="0">
                <a:solidFill>
                  <a:schemeClr val="bg1"/>
                </a:solidFill>
              </a:rPr>
              <a:t>FOR A DEMO</a:t>
            </a:r>
          </a:p>
        </p:txBody>
      </p:sp>
    </p:spTree>
    <p:extLst>
      <p:ext uri="{BB962C8B-B14F-4D97-AF65-F5344CB8AC3E}">
        <p14:creationId xmlns:p14="http://schemas.microsoft.com/office/powerpoint/2010/main" val="2123331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2800710" y="347878"/>
            <a:ext cx="6291531" cy="1633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3000"/>
              </a:lnSpc>
            </a:pPr>
            <a:r>
              <a:rPr lang="en-US" sz="4400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PowerShell VC of PASS</a:t>
            </a:r>
            <a:endParaRPr lang="en-US" sz="44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4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r>
              <a:rPr lang="en-US" sz="2400" b="1" kern="1400" dirty="0">
                <a:solidFill>
                  <a:srgbClr val="3399FF"/>
                </a:solidFill>
                <a:latin typeface="Segoe UI" panose="020B0502040204020203" pitchFamily="34" charset="0"/>
              </a:rPr>
              <a:t>PowerShell for SQL Server</a:t>
            </a:r>
            <a:endParaRPr lang="en-US" sz="2400" b="1" kern="1400" dirty="0">
              <a:solidFill>
                <a:srgbClr val="3399FF"/>
              </a:solidFill>
              <a:latin typeface="Palatino Linotype" panose="02040502050505030304" pitchFamily="18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sz="4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pPr>
              <a:lnSpc>
                <a:spcPct val="119000"/>
              </a:lnSpc>
              <a:spcAft>
                <a:spcPts val="600"/>
              </a:spcAft>
            </a:pPr>
            <a:endParaRPr lang="en-US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62" name="Picture 38" descr="sqlps-icon-new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058838" cy="195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9675629" y="4555592"/>
            <a:ext cx="2402958" cy="2466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en-US" sz="2400" b="1" dirty="0"/>
              <a:t>Join the Conversation</a:t>
            </a:r>
          </a:p>
          <a:p>
            <a:endParaRPr lang="en-US" sz="2400" dirty="0"/>
          </a:p>
          <a:p>
            <a:r>
              <a:rPr lang="en-US" dirty="0"/>
              <a:t> </a:t>
            </a:r>
            <a: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  <a:t>@</a:t>
            </a:r>
            <a:r>
              <a:rPr lang="en-US" kern="1400" dirty="0" err="1">
                <a:solidFill>
                  <a:srgbClr val="000000"/>
                </a:solidFill>
                <a:latin typeface="Segoe UI" panose="020B0502040204020203" pitchFamily="34" charset="0"/>
              </a:rPr>
              <a:t>SQLPowerShell</a:t>
            </a:r>
            <a:endParaRPr lang="en-US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  <a:t> Trello: sqlps.io/</a:t>
            </a:r>
            <a:r>
              <a:rPr lang="en-US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vote</a:t>
            </a:r>
            <a:b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  <a:t> Slack: sqlps.io/</a:t>
            </a:r>
            <a:r>
              <a:rPr lang="en-US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slack</a:t>
            </a:r>
            <a:b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US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5762" y="2773959"/>
            <a:ext cx="3290018" cy="2528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3000"/>
              </a:lnSpc>
            </a:pPr>
            <a:r>
              <a:rPr lang="en-GB" sz="2400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On YouTube  </a:t>
            </a:r>
          </a:p>
          <a:p>
            <a:pPr>
              <a:lnSpc>
                <a:spcPct val="113000"/>
              </a:lnSpc>
            </a:pP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sqlps.io/video</a:t>
            </a:r>
            <a:b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GB" sz="1600" kern="1400" dirty="0">
                <a:solidFill>
                  <a:srgbClr val="000000"/>
                </a:solidFill>
                <a:latin typeface="Symbol" panose="05050102010706020507" pitchFamily="18" charset="2"/>
              </a:rPr>
              <a:t>·</a:t>
            </a:r>
            <a:r>
              <a:rPr lang="en-GB" sz="1600" kern="1400" dirty="0">
                <a:solidFill>
                  <a:srgbClr val="000000"/>
                </a:solidFill>
                <a:latin typeface="Agency FB" panose="020B0503020202020204" pitchFamily="34" charset="0"/>
              </a:rPr>
              <a:t> </a:t>
            </a: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21 Videos already posted</a:t>
            </a: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GB" sz="1600" kern="1400" dirty="0">
                <a:solidFill>
                  <a:srgbClr val="000000"/>
                </a:solidFill>
                <a:latin typeface="Symbol" panose="05050102010706020507" pitchFamily="18" charset="2"/>
              </a:rPr>
              <a:t>·</a:t>
            </a:r>
            <a:r>
              <a:rPr lang="en-GB" sz="1600" kern="1400" dirty="0">
                <a:solidFill>
                  <a:srgbClr val="000000"/>
                </a:solidFill>
                <a:latin typeface="Agency FB" panose="020B0503020202020204" pitchFamily="34" charset="0"/>
              </a:rPr>
              <a:t> </a:t>
            </a: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New Videos posted every month</a:t>
            </a: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GB" sz="1600" kern="1400" dirty="0">
                <a:solidFill>
                  <a:srgbClr val="000000"/>
                </a:solidFill>
                <a:latin typeface="Symbol" panose="05050102010706020507" pitchFamily="18" charset="2"/>
              </a:rPr>
              <a:t>·</a:t>
            </a:r>
            <a:r>
              <a:rPr lang="en-GB" sz="1600" kern="1400" dirty="0">
                <a:solidFill>
                  <a:srgbClr val="000000"/>
                </a:solidFill>
                <a:latin typeface="Agency FB" panose="020B0503020202020204" pitchFamily="34" charset="0"/>
              </a:rPr>
              <a:t> </a:t>
            </a: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Subscribe to be notified when we post new videos</a:t>
            </a: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898475" y="2020244"/>
            <a:ext cx="6096000" cy="21398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Need to catch up on the changes to </a:t>
            </a:r>
            <a:br>
              <a:rPr lang="en-GB" b="1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GB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SQL PowerShell in 2016?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b="1" kern="1400" dirty="0">
                <a:solidFill>
                  <a:srgbClr val="3399FF"/>
                </a:solidFill>
                <a:latin typeface="Segoe UI" panose="020B0502040204020203" pitchFamily="34" charset="0"/>
              </a:rPr>
              <a:t>Recording of July 2016 VC Meeting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1600" i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Presented by: The PowerShell VC Team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1400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http://sqlps.io/july2016video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11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en-GB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79" name="Picture 55" descr="PoShVC_JulyMeet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107" y="4038151"/>
            <a:ext cx="1361598" cy="136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3502324" y="6216553"/>
            <a:ext cx="2455672" cy="421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kern="1400" dirty="0">
                <a:solidFill>
                  <a:srgbClr val="595959"/>
                </a:solidFill>
                <a:latin typeface="Calibri" panose="020F0502020204030204" pitchFamily="34" charset="0"/>
              </a:rPr>
              <a:t>PowerShell.SQLPASS.org</a:t>
            </a:r>
            <a:endParaRPr lang="en-US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170779" y="6216553"/>
            <a:ext cx="2647135" cy="421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kern="1400" dirty="0">
                <a:solidFill>
                  <a:srgbClr val="595959"/>
                </a:solidFill>
                <a:latin typeface="Segoe UI" panose="020B0502040204020203" pitchFamily="34" charset="0"/>
              </a:rPr>
              <a:t>PowerShell@sqlpass.org</a:t>
            </a:r>
            <a:endParaRPr lang="en-US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683651" y="3776526"/>
            <a:ext cx="3134263" cy="2440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2400" b="1" kern="1400" dirty="0">
                <a:solidFill>
                  <a:srgbClr val="3399FF"/>
                </a:solidFill>
                <a:latin typeface="Segoe UI" panose="020B0502040204020203" pitchFamily="34" charset="0"/>
              </a:rPr>
              <a:t>Wed, Nov 16</a:t>
            </a: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20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Automate Operational Readiness and Validation Testing of SQL Server with PowerShell and Pester</a:t>
            </a:r>
            <a:br>
              <a:rPr lang="en-GB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GB" sz="2000" i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Mike Robbins</a:t>
            </a:r>
            <a:endParaRPr lang="en-GB" sz="14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15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381</Words>
  <Application>Microsoft Office PowerPoint</Application>
  <PresentationFormat>Widescreen</PresentationFormat>
  <Paragraphs>104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Agency FB</vt:lpstr>
      <vt:lpstr>Arial</vt:lpstr>
      <vt:lpstr>Calibri</vt:lpstr>
      <vt:lpstr>Consolas</vt:lpstr>
      <vt:lpstr>Kailasa</vt:lpstr>
      <vt:lpstr>Palatino Linotype</vt:lpstr>
      <vt:lpstr>Segoe UI</vt:lpstr>
      <vt:lpstr>Segoe UI Light</vt:lpstr>
      <vt:lpstr>Symbol</vt:lpstr>
      <vt:lpstr>Wingdings</vt:lpstr>
      <vt:lpstr>Office Theme</vt:lpstr>
      <vt:lpstr>Automating the install and upgrade of SQL scripts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lastModifiedBy>Rob Sewell</cp:lastModifiedBy>
  <cp:revision>50</cp:revision>
  <dcterms:created xsi:type="dcterms:W3CDTF">2016-09-20T12:20:52Z</dcterms:created>
  <dcterms:modified xsi:type="dcterms:W3CDTF">2016-10-20T06:01:11Z</dcterms:modified>
</cp:coreProperties>
</file>